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90" r:id="rId18"/>
    <p:sldId id="278" r:id="rId19"/>
    <p:sldId id="279" r:id="rId20"/>
    <p:sldId id="281" r:id="rId21"/>
    <p:sldId id="280" r:id="rId22"/>
    <p:sldId id="291" r:id="rId23"/>
    <p:sldId id="282" r:id="rId24"/>
    <p:sldId id="271" r:id="rId25"/>
    <p:sldId id="273" r:id="rId26"/>
    <p:sldId id="274" r:id="rId27"/>
    <p:sldId id="272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1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5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50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54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5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9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5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23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16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9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4C8A-EB4D-4C7E-9C21-FB8A5F672155}" type="datetimeFigureOut">
              <a:rPr lang="ru-RU" smtClean="0"/>
              <a:t>14.05.2024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58A8-61E9-428C-87E0-9C3BB2B12A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6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40714" y="1215402"/>
            <a:ext cx="6762750" cy="5200650"/>
            <a:chOff x="2326" y="5974"/>
            <a:chExt cx="6901" cy="5517"/>
          </a:xfrm>
        </p:grpSpPr>
        <p:pic>
          <p:nvPicPr>
            <p:cNvPr id="1027" name="Picture 3" descr="doc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5974"/>
              <a:ext cx="6901" cy="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5471" y="6018"/>
              <a:ext cx="143" cy="143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5650" y="5974"/>
              <a:ext cx="143" cy="143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47851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009AD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РАБОЧАЯ ПРОГРАММА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32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0430" algn="just">
              <a:spcAft>
                <a:spcPts val="0"/>
              </a:spcAft>
            </a:pPr>
            <a:r>
              <a:rPr lang="ru-RU" b="1" i="1" dirty="0">
                <a:solidFill>
                  <a:srgbClr val="009AD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ППО «ПМЗ» Роспрофпром </a:t>
            </a:r>
            <a:endParaRPr lang="ru-RU" sz="1400" b="1" i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9AD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9AD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ru-RU" sz="4000" b="1" i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i="1" dirty="0" smtClean="0">
                <a:solidFill>
                  <a:srgbClr val="FF57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«Орлёнок»</a:t>
            </a:r>
            <a:r>
              <a:rPr lang="ru-RU" sz="4000" b="1" i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" y="3081450"/>
            <a:ext cx="4899894" cy="326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417" y="39289"/>
            <a:ext cx="11172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нескольких уровнях: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90" y="2695263"/>
            <a:ext cx="3094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отряда.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41" y="701358"/>
            <a:ext cx="4169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Общелагерный уровень.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82066" y="800346"/>
            <a:ext cx="3538247" cy="1355686"/>
            <a:chOff x="8804" y="6067"/>
            <a:chExt cx="3024" cy="864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8804" y="6067"/>
              <a:ext cx="3024" cy="86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2391" dir="12584693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938" y="6130"/>
              <a:ext cx="2678" cy="75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Навязать - Нет!</a:t>
              </a:r>
            </a:p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Предложить - Да!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982066" y="3191793"/>
            <a:ext cx="4103855" cy="1133837"/>
            <a:chOff x="7036639" y="2702500"/>
            <a:chExt cx="4103855" cy="113383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80091" y="2735948"/>
              <a:ext cx="396040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32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У</a:t>
              </a:r>
              <a:r>
                <a:rPr lang="ru-RU" sz="32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видеть </a:t>
              </a:r>
              <a:r>
                <a:rPr lang="ru-RU" sz="32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желание и дать возможность.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036639" y="2702500"/>
              <a:ext cx="4023525" cy="113383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095569" y="5373757"/>
            <a:ext cx="7853893" cy="1098101"/>
            <a:chOff x="1723" y="14810"/>
            <a:chExt cx="9174" cy="615"/>
          </a:xfrm>
        </p:grpSpPr>
        <p:sp>
          <p:nvSpPr>
            <p:cNvPr id="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47" y="14994"/>
              <a:ext cx="1643" cy="3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Я могу?</a:t>
              </a:r>
              <a:endParaRPr lang="ru-RU" sz="14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486" y="14952"/>
              <a:ext cx="1677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Я могу!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384" y="14952"/>
              <a:ext cx="3407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Пусть об этом узнают!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723" y="14849"/>
              <a:ext cx="1728" cy="57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402" y="14810"/>
              <a:ext cx="1872" cy="57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7242" y="14810"/>
              <a:ext cx="3655" cy="57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3451" y="14952"/>
              <a:ext cx="951" cy="185"/>
            </a:xfrm>
            <a:prstGeom prst="rightArrow">
              <a:avLst>
                <a:gd name="adj1" fmla="val 50000"/>
                <a:gd name="adj2" fmla="val 128514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6248" y="14952"/>
              <a:ext cx="909" cy="185"/>
            </a:xfrm>
            <a:prstGeom prst="rightArrow">
              <a:avLst>
                <a:gd name="adj1" fmla="val 50000"/>
                <a:gd name="adj2" fmla="val 122838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3989" y="4481881"/>
            <a:ext cx="381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Личностный уровень</a:t>
            </a: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239" y="1232089"/>
            <a:ext cx="6137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Педагогическая задача таких мероприятий – воспитание вкуса, получение нового положительного опыта.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2679" y="3182571"/>
            <a:ext cx="5760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вожатых на этом уровне вовлечь детей в работу по созданию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918" y="5007633"/>
            <a:ext cx="4051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редоставление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выбора для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разнообразной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дублирующийся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5400000">
            <a:off x="8345708" y="2512024"/>
            <a:ext cx="778198" cy="330323"/>
          </a:xfrm>
          <a:prstGeom prst="rightArrow">
            <a:avLst>
              <a:gd name="adj1" fmla="val 50000"/>
              <a:gd name="adj2" fmla="val 122838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 rot="5400000">
            <a:off x="8345709" y="4663231"/>
            <a:ext cx="778198" cy="330323"/>
          </a:xfrm>
          <a:prstGeom prst="rightArrow">
            <a:avLst>
              <a:gd name="adj1" fmla="val 50000"/>
              <a:gd name="adj2" fmla="val 122838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11403" y="-172041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10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48" y="428372"/>
            <a:ext cx="90025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Прогнозируемые изменения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Расшатывание комплекса неуверенности, преодоление стеснительности. Педагоги обычно говорят, ребенок раскрылся, расцвел.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не актуализированных стремлений к лидерству, успешности, признанию. Обычно про таких детей говорят, что он направил свою энергию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мирное русло.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Положительная адаптация в детском коллективе. Снятие коммуникативных барьеров. Снижается опасность аутсайдерства, повышается социометрический статус коллектива.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r="9136" b="-2112"/>
          <a:stretch/>
        </p:blipFill>
        <p:spPr>
          <a:xfrm>
            <a:off x="8335108" y="3182815"/>
            <a:ext cx="3535039" cy="355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548" y="-171792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11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857" y="85764"/>
            <a:ext cx="8653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spcAft>
                <a:spcPts val="0"/>
              </a:spcAft>
              <a:buFont typeface="+mj-lt"/>
              <a:buAutoNum type="romanUcPeriod" startAt="2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Стратегия: Трудовая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как средство приобретения жизненных навыков и, опосредованно, воспитания и организации, а так же, как средство реализации потребностей ребенка.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843354" y="5278143"/>
            <a:ext cx="4190607" cy="1505555"/>
            <a:chOff x="7404361" y="4440859"/>
            <a:chExt cx="4190607" cy="1505555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7404361" y="4440859"/>
              <a:ext cx="4124619" cy="15055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70349" y="4780224"/>
              <a:ext cx="4124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«Дело стоит труда»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r="32028" b="-3644"/>
          <a:stretch/>
        </p:blipFill>
        <p:spPr>
          <a:xfrm>
            <a:off x="179110" y="3659250"/>
            <a:ext cx="2625636" cy="31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9481" r="23334" b="1860"/>
          <a:stretch/>
        </p:blipFill>
        <p:spPr>
          <a:xfrm>
            <a:off x="2870734" y="3095011"/>
            <a:ext cx="3054214" cy="268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8929" r="17177"/>
          <a:stretch/>
        </p:blipFill>
        <p:spPr>
          <a:xfrm>
            <a:off x="6004760" y="2470312"/>
            <a:ext cx="3260900" cy="245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16" y="439051"/>
            <a:ext cx="2525469" cy="378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134" y="-8695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12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205" y="1135321"/>
            <a:ext cx="7604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Отрядный  и личностный уровень.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как средство получения </a:t>
            </a:r>
            <a:r>
              <a:rPr lang="ru-RU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жизненных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навыков, воспитания и организации.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480009" y="800431"/>
            <a:ext cx="4628560" cy="1611768"/>
            <a:chOff x="7428322" y="556397"/>
            <a:chExt cx="4628560" cy="1611768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7588577" y="606256"/>
              <a:ext cx="4468305" cy="156190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28322" y="556397"/>
              <a:ext cx="46285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>
                <a:spcAft>
                  <a:spcPts val="0"/>
                </a:spcAft>
              </a:pPr>
              <a:r>
                <a:rPr lang="ru-RU" sz="28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Труд </a:t>
              </a:r>
              <a:r>
                <a:rPr lang="ru-RU" sz="28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приносит удовольствие, потому что я пользуюсь его плодами</a:t>
              </a:r>
              <a:r>
                <a:rPr lang="ru-RU" sz="28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!       </a:t>
              </a:r>
              <a:endPara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3532983"/>
            <a:ext cx="6351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деятельность как средство реализации потребностей ребенка.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737" y="2439861"/>
            <a:ext cx="675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принимают участие в благоустройстве лагеря, поддержании чистоты и порядка на территории и в корпусах.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287" y="4409964"/>
            <a:ext cx="675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обровольная работа,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которая включает в себя посильный для детей труд, приносящий пользу лагерю.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706029" y="3133198"/>
            <a:ext cx="4361235" cy="1295997"/>
            <a:chOff x="7127" y="3371"/>
            <a:chExt cx="3373" cy="710"/>
          </a:xfrm>
        </p:grpSpPr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182" y="3491"/>
              <a:ext cx="3255" cy="4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Охота пуще неволи!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7127" y="3371"/>
              <a:ext cx="3373" cy="71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6597" y="5473005"/>
            <a:ext cx="679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Общелагерные мероприятия, пропагандирующие ценность труда, приобщающие к труду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777143" y="5037969"/>
            <a:ext cx="4290121" cy="1650513"/>
            <a:chOff x="8093846" y="4816275"/>
            <a:chExt cx="5165855" cy="1650513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8093846" y="4816275"/>
              <a:ext cx="5094344" cy="165051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558402" y="4816275"/>
              <a:ext cx="470129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32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Детям не нужны нотации, </a:t>
              </a:r>
              <a:r>
                <a:rPr lang="ru-RU" sz="32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детям </a:t>
              </a:r>
            </a:p>
            <a:p>
              <a:pPr>
                <a:spcAft>
                  <a:spcPts val="0"/>
                </a:spcAft>
              </a:pPr>
              <a:r>
                <a:rPr lang="ru-RU" sz="32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нужны </a:t>
              </a:r>
              <a:r>
                <a:rPr lang="ru-RU" sz="32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примеры!</a:t>
              </a:r>
              <a:endPara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427422" y="0"/>
            <a:ext cx="78472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деятельность реализуется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нескольких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уровнях: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6597" y="-64776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13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958" y="158261"/>
            <a:ext cx="960654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Прогнозируемые изменения: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практической пользы от труда, и удовольствия от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 результатов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некоторых трудовых навыков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Уважительное отношение к труду и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 результатам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Личностная реализация,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588645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повышение самооценки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4" y="3485707"/>
            <a:ext cx="4793734" cy="319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085" y="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14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107" y="206522"/>
            <a:ext cx="9050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 startAt="3"/>
              <a:tabLst>
                <a:tab pos="45720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Стратегия: Спортивно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оздоровительная работа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как профилактика и привлечение к ЗОЖ, социализация.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624530" y="5050603"/>
            <a:ext cx="3332284" cy="1684479"/>
            <a:chOff x="7152" y="13972"/>
            <a:chExt cx="3132" cy="1020"/>
          </a:xfrm>
        </p:grpSpPr>
        <p:sp>
          <p:nvSpPr>
            <p:cNvPr id="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296" y="14052"/>
              <a:ext cx="2832" cy="7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 – </a:t>
              </a:r>
            </a:p>
            <a:p>
              <a:pPr algn="ctr" rtl="0">
                <a:buNone/>
              </a:pPr>
              <a:r>
                <a:rPr lang="ru-RU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  <a:r>
                <a:rPr lang="ru-RU" sz="14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 жизнь!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7152" y="13972"/>
              <a:ext cx="3132" cy="102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0" y="4527956"/>
            <a:ext cx="3405733" cy="211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7" y="3169872"/>
            <a:ext cx="3264731" cy="217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02" y="2186559"/>
            <a:ext cx="3509352" cy="234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30" y="1252676"/>
            <a:ext cx="3414852" cy="227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8934" y="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15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38" y="1138610"/>
            <a:ext cx="5528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88645" algn="l"/>
              </a:tabLs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Оздоровительные мероприятия.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932" y="1569784"/>
            <a:ext cx="7053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мероприятия непосредственно направлены на укрепление физического и психического здоровья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932" y="2709837"/>
            <a:ext cx="6571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 – оздоровительная работа.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2581" y="3325103"/>
            <a:ext cx="35460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8645" algn="l"/>
              </a:tabLst>
            </a:pPr>
            <a:r>
              <a:rPr lang="ru-R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Личностный уровень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2581" y="4376611"/>
            <a:ext cx="32084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8645" algn="l"/>
              </a:tabLst>
            </a:pPr>
            <a:r>
              <a:rPr lang="ru-R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Отрядный уровень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0697" y="5471465"/>
            <a:ext cx="39020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Общелагерный уровень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924" y="3866246"/>
            <a:ext cx="626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спортивную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жизнь отряда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924" y="4869054"/>
            <a:ext cx="6761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командного духа, сплоченности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404" y="6043386"/>
            <a:ext cx="536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новыми видами спорта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7851532" y="5379389"/>
            <a:ext cx="3288322" cy="1347235"/>
            <a:chOff x="7008" y="14952"/>
            <a:chExt cx="2040" cy="1080"/>
          </a:xfrm>
        </p:grpSpPr>
        <p:sp>
          <p:nvSpPr>
            <p:cNvPr id="14" name="WordArt 3"/>
            <p:cNvSpPr>
              <a:spLocks noChangeArrowheads="1" noChangeShapeType="1" noTextEdit="1"/>
            </p:cNvSpPr>
            <p:nvPr/>
          </p:nvSpPr>
          <p:spPr bwMode="auto">
            <a:xfrm>
              <a:off x="7236" y="15084"/>
              <a:ext cx="1536" cy="8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Я умею!! </a:t>
              </a:r>
            </a:p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Я попробую!!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7008" y="14952"/>
              <a:ext cx="204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7851532" y="3003735"/>
            <a:ext cx="3332284" cy="1894801"/>
            <a:chOff x="7800" y="9300"/>
            <a:chExt cx="3180" cy="1680"/>
          </a:xfrm>
        </p:grpSpPr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930" y="9356"/>
              <a:ext cx="2906" cy="157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Делай с нами!</a:t>
              </a:r>
            </a:p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Делай как мы!</a:t>
              </a:r>
            </a:p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Делай лучше нас!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7800" y="9300"/>
              <a:ext cx="3180" cy="16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7851532" y="1025358"/>
            <a:ext cx="3332284" cy="1684479"/>
            <a:chOff x="7152" y="13972"/>
            <a:chExt cx="3132" cy="1020"/>
          </a:xfrm>
        </p:grpSpPr>
        <p:sp>
          <p:nvSpPr>
            <p:cNvPr id="2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296" y="14052"/>
              <a:ext cx="2832" cy="7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 до ста расти </a:t>
              </a:r>
            </a:p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нам без старости!!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7152" y="13972"/>
              <a:ext cx="3132" cy="10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46232" y="-36472"/>
            <a:ext cx="98146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Спортивно-оздоровительная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реализуется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нескольких уровнях: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4492" y="-8722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16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1402" y="253138"/>
            <a:ext cx="104637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/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Прогнозируемые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изменения:</a:t>
            </a:r>
          </a:p>
          <a:p>
            <a:pPr marL="536575" lvl="0" indent="-39211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здоровья, понимание значения ЗОЖ.</a:t>
            </a:r>
          </a:p>
          <a:p>
            <a:pPr marL="536575" lvl="0" indent="-39211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Положительные впечатления от успешной деятельности.</a:t>
            </a:r>
          </a:p>
          <a:p>
            <a:pPr marL="536575" lvl="0" indent="-39211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первичных спортивных навыков, </a:t>
            </a:r>
          </a:p>
          <a:p>
            <a:pPr marL="536575" indent="-392113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знакомство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новыми видами спорта.</a:t>
            </a:r>
          </a:p>
          <a:p>
            <a:pPr marL="536575" lvl="0" indent="-39211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нового опыта спортивных занятий.</a:t>
            </a:r>
          </a:p>
          <a:p>
            <a:pPr marL="536575" lvl="0" indent="-39211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личностных достижений,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462" lvl="0">
              <a:spcAft>
                <a:spcPts val="0"/>
              </a:spcAft>
              <a:tabLst>
                <a:tab pos="22860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личностный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рост.</a:t>
            </a:r>
          </a:p>
          <a:p>
            <a:pPr marL="536575" lvl="0" indent="-39211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эмоциональных связей в отряде, сплочение коллектива.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1788" r="44735" b="206"/>
          <a:stretch/>
        </p:blipFill>
        <p:spPr>
          <a:xfrm>
            <a:off x="9549354" y="3235668"/>
            <a:ext cx="2567232" cy="353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-124658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17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4219" y="355016"/>
            <a:ext cx="7051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spcAft>
                <a:spcPts val="0"/>
              </a:spcAft>
              <a:buFont typeface="+mj-lt"/>
              <a:buAutoNum type="romanUcPeriod" startAt="4"/>
              <a:tabLst>
                <a:tab pos="45720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Стратегия: Патриотическое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воспитание, социализация, как одно из условий развития личности.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62330" y="4833505"/>
            <a:ext cx="4829670" cy="1848068"/>
            <a:chOff x="7025052" y="4506720"/>
            <a:chExt cx="3941395" cy="15980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025053" y="4534551"/>
              <a:ext cx="3941394" cy="1570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spc="-5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Формирование </a:t>
              </a:r>
              <a:r>
                <a:rPr lang="ru-RU" sz="2800" spc="-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здоровых ценностей и воспитание в ребёнке личности актуально в любом возрасте. </a:t>
              </a:r>
              <a:endParaRPr lang="ru-RU" sz="2800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25052" y="4506720"/>
              <a:ext cx="3800354" cy="154239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32" y="137552"/>
            <a:ext cx="2858698" cy="190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1" y="4727081"/>
            <a:ext cx="3087155" cy="206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11" y="3550788"/>
            <a:ext cx="3185412" cy="212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07" y="2567354"/>
            <a:ext cx="3087154" cy="206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12" y="1569268"/>
            <a:ext cx="3063760" cy="204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1741" y="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18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1839" y="57627"/>
            <a:ext cx="80863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Патриотическая работа и социализация 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на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нескольких уровнях: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718" y="1371652"/>
            <a:ext cx="3782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8645" algn="l"/>
              </a:tabLst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Личностный уровень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864" y="1892992"/>
            <a:ext cx="6889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оррекция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 и коммуникативных навыков, создание благоприятной атмосферы принятия. 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622931" y="1371652"/>
            <a:ext cx="3717729" cy="1604386"/>
            <a:chOff x="3504" y="14832"/>
            <a:chExt cx="1800" cy="672"/>
          </a:xfrm>
        </p:grpSpPr>
        <p:sp>
          <p:nvSpPr>
            <p:cNvPr id="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588" y="14916"/>
              <a:ext cx="1716" cy="52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2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Уважая других - </a:t>
              </a:r>
            </a:p>
            <a:p>
              <a:pPr algn="ctr" rtl="0">
                <a:buNone/>
              </a:pPr>
              <a:r>
                <a:rPr lang="ru-RU" sz="12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уважаешь себя!</a:t>
              </a:r>
              <a:endParaRPr lang="ru-RU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504" y="14832"/>
              <a:ext cx="1800" cy="6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48718" y="3190961"/>
            <a:ext cx="3416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8645" algn="l"/>
              </a:tabLst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Отрядный уровень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061" y="3848185"/>
            <a:ext cx="5776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особой воспитывающей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отряда.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718" y="4812422"/>
            <a:ext cx="3649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8645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Общелагерный уровень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061" y="54073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принять социальные навыки, нравственные и культурные ценности.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любви к Родине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7622930" y="3291306"/>
            <a:ext cx="3717729" cy="1604386"/>
            <a:chOff x="3504" y="14832"/>
            <a:chExt cx="1800" cy="672"/>
          </a:xfrm>
        </p:grpSpPr>
        <p:sp>
          <p:nvSpPr>
            <p:cNvPr id="1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588" y="14912"/>
              <a:ext cx="1649" cy="4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2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вместе!</a:t>
              </a:r>
              <a:endParaRPr lang="ru-RU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3504" y="14832"/>
              <a:ext cx="1800" cy="6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7640485" y="5109762"/>
            <a:ext cx="3717729" cy="1604386"/>
            <a:chOff x="3504" y="14832"/>
            <a:chExt cx="1800" cy="672"/>
          </a:xfrm>
        </p:grpSpPr>
        <p:sp>
          <p:nvSpPr>
            <p:cNvPr id="1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537" y="14919"/>
              <a:ext cx="1716" cy="52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2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 чего начинается</a:t>
              </a:r>
            </a:p>
            <a:p>
              <a:pPr algn="ctr" rtl="0">
                <a:buNone/>
              </a:pPr>
              <a:r>
                <a:rPr lang="ru-RU" sz="12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Родина?</a:t>
              </a:r>
              <a:endParaRPr lang="ru-RU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504" y="14832"/>
              <a:ext cx="1800" cy="6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5085" y="-89347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19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961" y="105014"/>
            <a:ext cx="9992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Необходимые условия создающие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предпосылки для личностного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роста ребенка: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6" y="1388000"/>
            <a:ext cx="115289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положительно влияющей микросреды.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возможности выбора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смены деятельности.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возможности «открыть себя», через освоение нового положительного опыта, в том числе и трудового.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общего социального интеллекта: навыки конструктивного общения, соотнесение ценностных ориентиров, изменение социальных ролей и т.д.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 – оздоровительная работа.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Патриотизм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3283" y="381824"/>
            <a:ext cx="88040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Прогнозируемые изменения: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коллективного духа, коллективной ответственности, реализация потребности быть в коллективе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потребности  быть принятым, одобренным со стороны окружающих.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общего кругозора по истории и культуре нашей Родины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адекватного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8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патриотического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сознания.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58864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1" y="3673245"/>
            <a:ext cx="4537241" cy="301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2463" y="-8695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20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52357" y="182880"/>
            <a:ext cx="7849772" cy="6400800"/>
            <a:chOff x="1003" y="1279"/>
            <a:chExt cx="10512" cy="8208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003" y="1279"/>
              <a:ext cx="10512" cy="820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4747" y="2143"/>
              <a:ext cx="2592" cy="23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293" y="4344"/>
              <a:ext cx="2880" cy="25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8176" y="4248"/>
              <a:ext cx="3024" cy="244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35" y="3007"/>
              <a:ext cx="1935" cy="57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Творчество</a:t>
              </a:r>
              <a:endPara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38" y="4938"/>
              <a:ext cx="2016" cy="113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Трудовое</a:t>
              </a:r>
            </a:p>
            <a:p>
              <a:pPr algn="ctr" rtl="0">
                <a:buNone/>
              </a:pPr>
              <a:r>
                <a:rPr lang="ru-RU" sz="14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воспитание</a:t>
              </a:r>
              <a:endParaRPr lang="ru-RU" sz="1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329" y="4607"/>
              <a:ext cx="2679" cy="158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Спортивно-</a:t>
              </a:r>
            </a:p>
            <a:p>
              <a:pPr algn="ctr" rtl="0">
                <a:buNone/>
              </a:pPr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оздоровительная</a:t>
              </a:r>
            </a:p>
            <a:p>
              <a:pPr algn="ctr" rtl="0">
                <a:buNone/>
              </a:pPr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работа.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828" y="3866"/>
              <a:ext cx="919" cy="5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339" y="3763"/>
              <a:ext cx="837" cy="5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828" y="6696"/>
              <a:ext cx="919" cy="3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 rot="197086">
              <a:off x="2163" y="1558"/>
              <a:ext cx="8488" cy="50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20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Положительная   воспитательная </a:t>
              </a:r>
              <a:endParaRPr lang="ru-RU" sz="20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008" y="7716"/>
              <a:ext cx="4968" cy="115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ArchDown">
                <a:avLst>
                  <a:gd name="adj" fmla="val 7335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20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микросреда</a:t>
              </a:r>
              <a:endParaRPr lang="ru-RU" sz="20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831" y="6072"/>
              <a:ext cx="3024" cy="244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196" y="6696"/>
              <a:ext cx="2254" cy="13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Патриотическое</a:t>
              </a:r>
            </a:p>
            <a:p>
              <a:pPr algn="ctr" rtl="0">
                <a:buNone/>
              </a:pPr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воспитание,</a:t>
              </a:r>
            </a:p>
            <a:p>
              <a:pPr algn="ctr" rtl="0">
                <a:buNone/>
              </a:pPr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социализация.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8076" y="6768"/>
              <a:ext cx="900" cy="4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1814" y="-8695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21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714" y="253245"/>
            <a:ext cx="1040207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4478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педагогической работы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лагеря представляет собой развитую сеть мероприятий и мастер-классов в рамках летних смен. Каждая смена планируется перспективно, наполняется содержанием, в котором сочетаются все основные стратегии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54" y="4270008"/>
            <a:ext cx="3733015" cy="248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-107376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22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3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64" y="244399"/>
            <a:ext cx="8375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Обобщенные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939" y="1092953"/>
            <a:ext cx="117201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6543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Самоопределение детей в тех видах деятельности, которые отвечают их способностям 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интересам.</a:t>
            </a:r>
          </a:p>
          <a:p>
            <a:pPr marL="342900" marR="26543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 практических навыков по коллективному творчеству, трудовому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опыту.</a:t>
            </a:r>
          </a:p>
          <a:p>
            <a:pPr marL="342900" marR="26543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конкретных знаний в областях спорта, культуры, творчества, коммуникации. 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543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Самореализация детей в различных видах деятельности, осознание значимости активной жизненной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позиции.</a:t>
            </a:r>
          </a:p>
          <a:p>
            <a:pPr marL="342900" marR="26543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 необходимости ведения здорового образа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543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Качественный, интересный, эмоциональный отдых.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7376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23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2" y="58119"/>
            <a:ext cx="5734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659" y="684685"/>
            <a:ext cx="3338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659" y="2683810"/>
            <a:ext cx="2760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</a:t>
            </a:r>
            <a:endParaRPr lang="ru-RU" sz="3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386" y="4623957"/>
            <a:ext cx="5416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Материально-технические</a:t>
            </a:r>
            <a:endParaRPr lang="ru-RU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659" y="1328438"/>
            <a:ext cx="996439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и проведение мероприятий, критериальный 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мероприятий, 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обратная связь с родителями, детьми, персоналом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659" y="3238962"/>
            <a:ext cx="10466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самореализации, формирование 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групповой сплоченности, 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активность в участии в жизни отряда, лагеря.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138" y="5208732"/>
            <a:ext cx="101614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Своевременное решение материально-технических проблем, 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всем 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необходимым, контроль качества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" y="-238780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24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654" y="932159"/>
            <a:ext cx="8220808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весенний период проводится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теоретическая и практическая подготовка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 состава на базе ДОЛ «Орлёнок».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8560" y="230325"/>
            <a:ext cx="473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кадров.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" y="4406505"/>
            <a:ext cx="3449467" cy="230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60" y="3730876"/>
            <a:ext cx="3449428" cy="230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44" y="2680274"/>
            <a:ext cx="3492534" cy="232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2" y="1530240"/>
            <a:ext cx="3449428" cy="230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33180" y="-154552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25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36445"/>
              </p:ext>
            </p:extLst>
          </p:nvPr>
        </p:nvGraphicFramePr>
        <p:xfrm>
          <a:off x="0" y="361592"/>
          <a:ext cx="12122869" cy="6422733"/>
        </p:xfrm>
        <a:graphic>
          <a:graphicData uri="http://schemas.openxmlformats.org/drawingml/2006/table">
            <a:tbl>
              <a:tblPr/>
              <a:tblGrid>
                <a:gridCol w="513036">
                  <a:extLst>
                    <a:ext uri="{9D8B030D-6E8A-4147-A177-3AD203B41FA5}">
                      <a16:colId xmlns:a16="http://schemas.microsoft.com/office/drawing/2014/main" val="1272954602"/>
                    </a:ext>
                  </a:extLst>
                </a:gridCol>
                <a:gridCol w="5871421">
                  <a:extLst>
                    <a:ext uri="{9D8B030D-6E8A-4147-A177-3AD203B41FA5}">
                      <a16:colId xmlns:a16="http://schemas.microsoft.com/office/drawing/2014/main" val="2422922644"/>
                    </a:ext>
                  </a:extLst>
                </a:gridCol>
                <a:gridCol w="5738412">
                  <a:extLst>
                    <a:ext uri="{9D8B030D-6E8A-4147-A177-3AD203B41FA5}">
                      <a16:colId xmlns:a16="http://schemas.microsoft.com/office/drawing/2014/main" val="4042736062"/>
                    </a:ext>
                  </a:extLst>
                </a:gridCol>
              </a:tblGrid>
              <a:tr h="439686">
                <a:tc rowSpan="7">
                  <a:txBody>
                    <a:bodyPr/>
                    <a:lstStyle/>
                    <a:p>
                      <a:pPr marL="2159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1 день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–14.00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Приезд вожатых.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Общее собрание, распределение по отрядам, экскурсия по лагерю</a:t>
                      </a: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14.45 – Линейка-открытие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63788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15.00 – 16.20 -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Слово директора лагеря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(техника безопасности, инструктаж)                     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45821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 2 отр.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 4 отр.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162265"/>
                  </a:ext>
                </a:extLst>
              </a:tr>
              <a:tr h="212118">
                <a:tc vMerge="1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16.30 – 17.30 – Тренинг «Роль вожатого в отряде»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16.30–17.30 – Беседа: «Работа в паре. Отрядные уголки»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059627"/>
                  </a:ext>
                </a:extLst>
              </a:tr>
              <a:tr h="207389">
                <a:tc vMerge="1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17.40 – 18.40 – Беседа: «Работа в паре. Отрядные уголки»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17.40 – 18. 40 – Тренинг «Роль вожатого в отряде»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5989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18.50 – 19.30 – Собрание в отрядах: Правила лагеря. Игры на знакомство.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72408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22.00 –  Отрядные собрания. Обсуждение-подготовка отрядных уголков 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610836"/>
                  </a:ext>
                </a:extLst>
              </a:tr>
              <a:tr h="142786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день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 2 отр.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 4 отр.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839056"/>
                  </a:ext>
                </a:extLst>
              </a:tr>
              <a:tr h="21555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10.00 - 11.10 Тренинг «Организация жизни отряда. Проблемные вопросы»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10.00-11.10 Беседа: «Общение с родителями. Проблемные вопросы»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620724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11.20 – 12.20 Практическое занятие: Игровая эстафета. Знакомство и организация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717253"/>
                  </a:ext>
                </a:extLst>
              </a:tr>
              <a:tr h="21483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12.30 – 13.40 Беседа: «Общение с родителями. Проблемные вопросы»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12.30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–13.40Тренинг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«Организация жизни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отряда.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Проблемные вопросы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949526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895350" indent="0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9535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14.10- 15.10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Слово директора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(права ребёнка, общие положения)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313910"/>
                  </a:ext>
                </a:extLst>
              </a:tr>
              <a:tr h="19746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16.50 – 17.40. Практическое занятие: Отрядные игры на улице и в помещении. Знакомство и организация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8452"/>
                  </a:ext>
                </a:extLst>
              </a:tr>
              <a:tr h="20945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17.50- 18.50 Тренинг «Возрастные особенности детей»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17.50- 18.50 Беседа: «Соц. Сеть»;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отрядов (репетиции)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093038"/>
                  </a:ext>
                </a:extLst>
              </a:tr>
              <a:tr h="18402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19.00-20.00 Беседа: «Соц. Сеть»;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отрядов (репетиции)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19.00-20.00  Тренинг «Возрастные особенности детей»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42240"/>
                  </a:ext>
                </a:extLst>
              </a:tr>
              <a:tr h="188537">
                <a:tc vMerge="1">
                  <a:txBody>
                    <a:bodyPr/>
                    <a:lstStyle/>
                    <a:p>
                      <a:pPr marL="742315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23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22.00. Сценическое мероприятие: Представление отрядов и отрядных уголков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60131"/>
                  </a:ext>
                </a:extLst>
              </a:tr>
              <a:tr h="142786">
                <a:tc rowSpan="9">
                  <a:txBody>
                    <a:bodyPr/>
                    <a:lstStyle/>
                    <a:p>
                      <a:pPr marL="2159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день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 2 отр.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 4 отр.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483293"/>
                  </a:ext>
                </a:extLst>
              </a:tr>
              <a:tr h="14421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4249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424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10.00-11.10 Тренинг «Режимные моменты»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10.00-11.10 Беседа: «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меропр»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35321"/>
                  </a:ext>
                </a:extLst>
              </a:tr>
              <a:tr h="16433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11.20-12.30 Беседа: «Подготовка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11.20-12.30 Тренинг «Режимные моменты»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19184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defTabSz="442913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442913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12.40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13.50 Практическое занятие: Отрядные спортивные игры. 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241660"/>
                  </a:ext>
                </a:extLst>
              </a:tr>
              <a:tr h="154275">
                <a:tc vMerge="1"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15.00 – 16.00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29961"/>
                  </a:ext>
                </a:extLst>
              </a:tr>
              <a:tr h="21519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16.45-17.45 Мастер-класс: «Вечернее  мероприятие в отряде» 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16.45-17.45 Подготовка сценического мероприятия (репетиция)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390533"/>
                  </a:ext>
                </a:extLst>
              </a:tr>
              <a:tr h="21681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17.55-18.55 Подготовка сценического  мероприятия (репетиция)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17.55-18.55 Мастер-класс: «Вечернее  мероприятие в отряде»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596394"/>
                  </a:ext>
                </a:extLst>
              </a:tr>
              <a:tr h="16087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19.00-19.50 Практическое занятие: Отрядный Костёр, игры у костра. 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97121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1462405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6240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21.30 Сценическое мероприятие. Дискотека.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72852"/>
                  </a:ext>
                </a:extLst>
              </a:tr>
              <a:tr h="16369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день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10.00 - 11.00 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Слово директора лагеря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(документация, трудоустройство, медосмотр)                                                                               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379701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1462405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6240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12.10 – 12.50 -  Заключительное собрание, круглый стол.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823338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 marL="1462405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6240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13.30  - Линейка-закрытие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4237"/>
                  </a:ext>
                </a:extLst>
              </a:tr>
              <a:tr h="14278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14.30 – 15.00 Отъезд</a:t>
                      </a:r>
                    </a:p>
                  </a:txBody>
                  <a:tcPr marL="32806" marR="32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013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78316" y="0"/>
            <a:ext cx="7651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План весенней подготовки вожатых на базе </a:t>
            </a:r>
            <a:r>
              <a:rPr lang="ru-RU" dirty="0" smtClean="0"/>
              <a:t>ДОЛ </a:t>
            </a:r>
            <a:r>
              <a:rPr lang="ru-RU" dirty="0"/>
              <a:t>«Орлёнок»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79" y="-169277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C00000"/>
                </a:solidFill>
              </a:rPr>
              <a:t>26</a:t>
            </a:r>
            <a:endParaRPr lang="ru-RU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615" y="0"/>
            <a:ext cx="1138545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Типовой ежедневный режим работы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 «Орлёнок».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8.00.   Подъем.</a:t>
            </a:r>
          </a:p>
          <a:p>
            <a:pPr marL="18034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8.10.   Зарядка.</a:t>
            </a:r>
          </a:p>
          <a:p>
            <a:pPr marL="18034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8.30.   Водные процедуры.</a:t>
            </a:r>
          </a:p>
          <a:p>
            <a:pPr marL="18034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9.00.   Завтрак.</a:t>
            </a:r>
          </a:p>
          <a:p>
            <a:pPr marL="18034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9.30.   Уборка палат и территории.</a:t>
            </a:r>
          </a:p>
          <a:p>
            <a:pPr marL="180340" indent="-27051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10.00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Отрядные/Общелагерные мероприятия, кружки.</a:t>
            </a:r>
          </a:p>
          <a:p>
            <a:pPr marL="180340" indent="-27051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13.00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Обед.</a:t>
            </a:r>
          </a:p>
          <a:p>
            <a:pPr marL="180340" indent="-27051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14.00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Тихий час.</a:t>
            </a:r>
          </a:p>
          <a:p>
            <a:pPr marL="180340" indent="-27051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16.00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Подъем.</a:t>
            </a:r>
          </a:p>
          <a:p>
            <a:pPr marL="9017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16.15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Полдник.</a:t>
            </a:r>
          </a:p>
          <a:p>
            <a:pPr marL="9017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17.00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Отрядные/Общелагерные мероприятия, кружки.</a:t>
            </a:r>
          </a:p>
          <a:p>
            <a:pPr marL="9017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19.00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Ужин.</a:t>
            </a:r>
          </a:p>
          <a:p>
            <a:pPr marL="9017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19.30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Отрядные/Общелагерные мероприятия.</a:t>
            </a:r>
          </a:p>
          <a:p>
            <a:pPr marL="9017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22.00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Отбой.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951" y="-152938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27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97275" y="492788"/>
            <a:ext cx="6762750" cy="5200650"/>
            <a:chOff x="2326" y="5974"/>
            <a:chExt cx="6901" cy="5517"/>
          </a:xfrm>
        </p:grpSpPr>
        <p:pic>
          <p:nvPicPr>
            <p:cNvPr id="1027" name="Picture 3" descr="doc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5974"/>
              <a:ext cx="6901" cy="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5471" y="6018"/>
              <a:ext cx="143" cy="143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5650" y="5974"/>
              <a:ext cx="143" cy="143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211481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7200" b="1" i="1" dirty="0" smtClean="0">
                <a:solidFill>
                  <a:srgbClr val="009AD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07376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28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6742" y="272295"/>
            <a:ext cx="4955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126" y="1041736"/>
            <a:ext cx="110272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– разноплановая деятельность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Долгосрочная – на всё лето</a:t>
            </a:r>
          </a:p>
          <a:p>
            <a:pPr marL="742950" indent="-742950">
              <a:buAutoNum type="arabicPeriod"/>
            </a:pP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– опирается на опыт работы коллектива</a:t>
            </a:r>
          </a:p>
          <a:p>
            <a:pPr marL="742950" indent="-742950" algn="ctr">
              <a:buAutoNum type="arabicPeriod"/>
            </a:pP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48" y="2839213"/>
            <a:ext cx="5852160" cy="390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3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491" y="2696690"/>
            <a:ext cx="10576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адресаты программы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дети от 7 до 15 лет, учащиеся общеобразовательных школ Москвы и подмосковья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180340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62" y="4043190"/>
            <a:ext cx="4111826" cy="274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8" y="104924"/>
            <a:ext cx="4186509" cy="279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4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426" y="0"/>
            <a:ext cx="116703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Актуальность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обуславливается её направленностью на здоровый образ жизни, патриотизм, творчество и саморазвитие, коммуникативная компетентность, семейные ценности.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53" y="3734854"/>
            <a:ext cx="4538757" cy="302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5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248" y="235670"/>
            <a:ext cx="11694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была принята в ДОЛ «Орлёнок», ставит перед собой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u="sng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32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(цель педагогов): </a:t>
            </a:r>
            <a:r>
              <a:rPr lang="ru-RU" sz="3200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Создание </a:t>
            </a:r>
            <a:r>
              <a:rPr lang="ru-RU" sz="32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для оздоровления и укрепления здоровья детей, разностороннего личностного развития, социальной адаптации, детского самоуправления, патриотического воспитания, формирования культуры поведения и семейных ценностей.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u="sng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Личностноориентированная</a:t>
            </a:r>
            <a:r>
              <a:rPr lang="ru-RU" sz="32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(цель в интересах детей): </a:t>
            </a:r>
            <a:r>
              <a:rPr lang="ru-RU" sz="3200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Воспитание </a:t>
            </a:r>
            <a:r>
              <a:rPr lang="ru-RU" sz="32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ребёнке познавательной активности, творческих и коммуникативных навыков, патриотизма и формирование потребности в здоровом образе жизни.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6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4" y="117693"/>
            <a:ext cx="1194376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 цели были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 следующие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положительно влияющую микросреду в отрядах и лагере, способную обеспечит полноценное развитие личности ребёнка.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максимально возможного включения ребенка в творческую жизнь отряда и лагеря в целом.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максимального использования спортивно – оздоровительных ресурсов лагеря.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расширения общего, социального и коммуникативного кругозора детей.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  <a:tabLst>
                <a:tab pos="2286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грамотного патриотического и трудового воспитания.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7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679"/>
            <a:ext cx="3619893" cy="235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13" y="3021605"/>
            <a:ext cx="3680069" cy="244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2801" y="-40783"/>
            <a:ext cx="9160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основу стратегий реализации этих задач, мы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положили          Д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еятельностный подход</a:t>
            </a:r>
            <a:endParaRPr lang="ru-RU" sz="4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217282" y="5159626"/>
            <a:ext cx="6315942" cy="1569660"/>
            <a:chOff x="1668561" y="3929450"/>
            <a:chExt cx="6315942" cy="156966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668561" y="4051277"/>
              <a:ext cx="5825747" cy="14478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68562" y="3929450"/>
              <a:ext cx="631594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60700" indent="-2976563">
                <a:spcAft>
                  <a:spcPts val="0"/>
                </a:spcAft>
                <a:tabLst>
                  <a:tab pos="3060700" algn="l"/>
                </a:tabLst>
              </a:pPr>
              <a:r>
                <a:rPr lang="ru-RU" sz="32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Слово – </a:t>
              </a:r>
              <a:r>
                <a:rPr lang="ru-RU" sz="3200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хорошо!</a:t>
              </a:r>
              <a:endParaRPr lang="ru-RU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60700" indent="-2976563">
                <a:spcAft>
                  <a:spcPts val="0"/>
                </a:spcAft>
                <a:tabLst>
                  <a:tab pos="3060700" algn="l"/>
                </a:tabLst>
              </a:pPr>
              <a:r>
                <a:rPr lang="ru-RU" sz="3200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А </a:t>
              </a:r>
              <a:r>
                <a:rPr lang="ru-RU" sz="32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слово, подкрепленное делом – </a:t>
              </a:r>
              <a:r>
                <a:rPr lang="ru-RU" sz="3200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ещё </a:t>
              </a:r>
              <a:r>
                <a:rPr lang="ru-RU" sz="32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лучше!</a:t>
              </a:r>
              <a:endParaRPr lang="ru-RU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2" y="2064337"/>
            <a:ext cx="3767640" cy="251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50" y="608736"/>
            <a:ext cx="3656112" cy="243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8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0362" y="21088"/>
            <a:ext cx="7961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стратегии программы.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77" y="793432"/>
            <a:ext cx="10431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Стратегия:  Творчество,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способ реализации  и понимания себя, включения ребенка в коллектив, получения положительного эмоционального и коммуникативного опыта.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853415" y="5034748"/>
            <a:ext cx="4181180" cy="1569660"/>
            <a:chOff x="7404361" y="4440859"/>
            <a:chExt cx="4181180" cy="156966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7404361" y="4440859"/>
              <a:ext cx="4124619" cy="150555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60922" y="4440859"/>
              <a:ext cx="412461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Не каждый ребенок знает, на что он способен и тем более, не каждый может это узнать</a:t>
              </a:r>
              <a:endParaRPr lang="ru-RU" sz="24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7" y="4425620"/>
            <a:ext cx="3169550" cy="211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22" y="3662017"/>
            <a:ext cx="3220638" cy="214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97" y="2769407"/>
            <a:ext cx="3153611" cy="210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76" y="2178932"/>
            <a:ext cx="3286219" cy="218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58510" y="-86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C00000"/>
                </a:solidFill>
              </a:rPr>
              <a:t>9</a:t>
            </a:r>
            <a:endParaRPr lang="ru-RU" sz="7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1654</Words>
  <Application>Microsoft Office PowerPoint</Application>
  <PresentationFormat>Широкоэкранный</PresentationFormat>
  <Paragraphs>255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Bahnschrift Light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52</cp:revision>
  <dcterms:created xsi:type="dcterms:W3CDTF">2024-05-13T16:21:07Z</dcterms:created>
  <dcterms:modified xsi:type="dcterms:W3CDTF">2024-05-14T19:13:24Z</dcterms:modified>
</cp:coreProperties>
</file>